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425" r:id="rId3"/>
    <p:sldId id="498" r:id="rId4"/>
    <p:sldId id="508" r:id="rId5"/>
    <p:sldId id="506" r:id="rId6"/>
    <p:sldId id="526" r:id="rId7"/>
    <p:sldId id="502" r:id="rId8"/>
    <p:sldId id="435" r:id="rId9"/>
    <p:sldId id="505" r:id="rId10"/>
    <p:sldId id="503" r:id="rId11"/>
    <p:sldId id="504" r:id="rId12"/>
    <p:sldId id="501" r:id="rId13"/>
    <p:sldId id="507" r:id="rId14"/>
    <p:sldId id="509" r:id="rId15"/>
    <p:sldId id="525" r:id="rId16"/>
    <p:sldId id="511" r:id="rId17"/>
    <p:sldId id="528" r:id="rId18"/>
    <p:sldId id="519" r:id="rId19"/>
    <p:sldId id="523" r:id="rId20"/>
    <p:sldId id="524" r:id="rId21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6699FF"/>
    <a:srgbClr val="000099"/>
    <a:srgbClr val="800000"/>
    <a:srgbClr val="0033CC"/>
    <a:srgbClr val="A12F73"/>
    <a:srgbClr val="3333F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108" autoAdjust="0"/>
  </p:normalViewPr>
  <p:slideViewPr>
    <p:cSldViewPr>
      <p:cViewPr varScale="1">
        <p:scale>
          <a:sx n="109" d="100"/>
          <a:sy n="109" d="100"/>
        </p:scale>
        <p:origin x="1992" y="96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0ECD7-2292-4DA5-9874-231152F6E90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7EF6-489B-41B1-8B5F-A8E22FE11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97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3DEBC-5258-4486-AEF6-CC3835F4D6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121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948C-87D6-450D-9DA4-E9C922EF88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749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8009D-BB7B-40DD-B0FD-358F5CA0AD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832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538E3-2E85-4EA8-B1E6-678A756C0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116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AA45B-B425-4AF1-8F91-5122D03015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629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4D2BB-C225-492A-821C-9933A7A2A8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601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793DA-D6A3-44A7-94E6-6FDDF41821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111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C46EA-2A42-4D7E-97F3-D71C0A0627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364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4E411-7DDC-49C9-8FB9-0B336CAF0E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032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86A1-4844-4E2B-99D1-98D407EAD2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520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8744F-F0B5-4475-91EA-3F17E75666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728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BAB40-E8CA-4CE2-939C-59E01F7BEF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291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7E1D2-0167-450B-AAD0-005E37968B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581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56188-D6E7-4C3D-A8C3-EFD24781EB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54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8A8AA-7D78-4505-A766-2FCE842F1A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321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568E3-2BBD-4170-87D9-29DB008AB4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062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39BD5-7FCC-4E32-9A34-F4F2E52B34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879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30856-62C1-477B-A6F8-7EFA25D694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573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chemeClr val="bg1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22DB181-79E1-4849-A362-0ED34023D5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imn36-ivanovo-r24.gosweb.gosuslugi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8"/>
            <a:ext cx="8064500" cy="2708313"/>
          </a:xfrm>
          <a:effectLst>
            <a:outerShdw dist="45791" dir="2021404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Организация приема в 1 класс  МБОУ «Гимназия №36» г. Иванова </a:t>
            </a:r>
            <a:br>
              <a:rPr lang="ru-RU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2025году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323850" y="6165850"/>
            <a:ext cx="8424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/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5500688" y="5857875"/>
            <a:ext cx="2928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C00000"/>
                </a:solidFill>
              </a:rPr>
              <a:t>Март </a:t>
            </a:r>
            <a:r>
              <a:rPr lang="ru-RU" altLang="ru-RU" sz="2000" b="1" dirty="0" smtClean="0">
                <a:solidFill>
                  <a:srgbClr val="C00000"/>
                </a:solidFill>
              </a:rPr>
              <a:t>2025 </a:t>
            </a:r>
            <a:r>
              <a:rPr lang="ru-RU" altLang="ru-RU" sz="2000" b="1" dirty="0">
                <a:solidFill>
                  <a:srgbClr val="C00000"/>
                </a:solidFill>
              </a:rPr>
              <a:t>года</a:t>
            </a: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542925" y="3961047"/>
            <a:ext cx="834707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lnSpc>
                <a:spcPct val="80000"/>
              </a:lnSpc>
              <a:buNone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Уважаемые родители! Продолжайте следить за обновлением информации по зачислению в 1 класс на сайте гимназии!</a:t>
            </a:r>
          </a:p>
          <a:p>
            <a:pPr algn="ctr">
              <a:lnSpc>
                <a:spcPct val="80000"/>
              </a:lnSpc>
              <a:buNone/>
            </a:pPr>
            <a:r>
              <a:rPr lang="en-US" altLang="ru-RU" sz="2000" kern="0" dirty="0">
                <a:solidFill>
                  <a:srgbClr val="000099"/>
                </a:solidFill>
                <a:latin typeface="Arial"/>
                <a:hlinkClick r:id="rId2"/>
              </a:rPr>
              <a:t>https://</a:t>
            </a:r>
            <a:r>
              <a:rPr lang="en-US" altLang="ru-RU" sz="2000" kern="0" dirty="0" smtClean="0">
                <a:solidFill>
                  <a:srgbClr val="000099"/>
                </a:solidFill>
                <a:latin typeface="Arial"/>
                <a:hlinkClick r:id="rId2"/>
              </a:rPr>
              <a:t>gimn36-ivanovo-r24.gosweb.gosuslugi.ru</a:t>
            </a:r>
            <a:endParaRPr lang="ru-RU" altLang="ru-RU" sz="2000" kern="0" dirty="0" smtClean="0">
              <a:solidFill>
                <a:srgbClr val="000099"/>
              </a:solidFill>
              <a:latin typeface="Arial"/>
            </a:endParaRPr>
          </a:p>
          <a:p>
            <a:pPr marL="342900" indent="-342900">
              <a:lnSpc>
                <a:spcPct val="80000"/>
              </a:lnSpc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Меню</a:t>
            </a:r>
          </a:p>
          <a:p>
            <a:pPr marL="342900" indent="-342900">
              <a:lnSpc>
                <a:spcPct val="80000"/>
              </a:lnSpc>
            </a:pPr>
            <a:r>
              <a:rPr lang="ru-RU" altLang="ru-RU" sz="2000" kern="0" dirty="0" smtClean="0">
                <a:solidFill>
                  <a:srgbClr val="000099"/>
                </a:solidFill>
                <a:latin typeface="Arial"/>
              </a:rPr>
              <a:t>Родителям и ученикам</a:t>
            </a:r>
          </a:p>
          <a:p>
            <a:pPr marL="342900" indent="-342900">
              <a:lnSpc>
                <a:spcPct val="80000"/>
              </a:lnSpc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Правила приёма,</a:t>
            </a:r>
            <a:r>
              <a:rPr kumimoji="0" lang="ru-RU" altLang="ru-RU" sz="20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перевода, отчисления</a:t>
            </a:r>
          </a:p>
          <a:p>
            <a:pPr marL="342900" indent="-342900">
              <a:lnSpc>
                <a:spcPct val="80000"/>
              </a:lnSpc>
            </a:pPr>
            <a:r>
              <a:rPr lang="ru-RU" altLang="ru-RU" sz="2000" kern="0" dirty="0" smtClean="0">
                <a:solidFill>
                  <a:srgbClr val="000099"/>
                </a:solidFill>
                <a:latin typeface="Arial"/>
              </a:rPr>
              <a:t>Приём обучающихся в 1 класс</a:t>
            </a: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4213" y="2336442"/>
            <a:ext cx="79883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kern="0" dirty="0" smtClean="0">
                <a:solidFill>
                  <a:srgbClr val="000099"/>
                </a:solidFill>
                <a:latin typeface="Arial"/>
              </a:rPr>
              <a:t>Нормативные документы </a:t>
            </a:r>
          </a:p>
          <a:p>
            <a:pPr algn="ctr"/>
            <a:r>
              <a:rPr lang="ru-RU" sz="2800" kern="0" dirty="0" smtClean="0">
                <a:solidFill>
                  <a:srgbClr val="000099"/>
                </a:solidFill>
                <a:latin typeface="Arial"/>
              </a:rPr>
              <a:t>Общие </a:t>
            </a:r>
            <a:r>
              <a:rPr lang="ru-RU" sz="2800" kern="0" dirty="0">
                <a:solidFill>
                  <a:srgbClr val="000099"/>
                </a:solidFill>
                <a:latin typeface="Arial"/>
              </a:rPr>
              <a:t>вопросы зачисления в 1 </a:t>
            </a:r>
            <a:r>
              <a:rPr lang="ru-RU" sz="2800" kern="0" dirty="0" smtClean="0">
                <a:solidFill>
                  <a:srgbClr val="000099"/>
                </a:solidFill>
                <a:latin typeface="Arial"/>
              </a:rPr>
              <a:t>класс</a:t>
            </a:r>
          </a:p>
          <a:p>
            <a:pPr algn="ctr"/>
            <a:r>
              <a:rPr lang="ru-RU" sz="2800" kern="0" dirty="0" smtClean="0">
                <a:solidFill>
                  <a:srgbClr val="000099"/>
                </a:solidFill>
                <a:latin typeface="Arial"/>
              </a:rPr>
              <a:t>Процедура зачисления на обучение в 1 класс</a:t>
            </a:r>
            <a:endParaRPr lang="ru-RU" sz="2800" kern="0" dirty="0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1268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FFFFFF"/>
                </a:solidFill>
              </a:rPr>
              <a:t>Кто может быть заявителем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271" name="Rectangle 3"/>
          <p:cNvSpPr>
            <a:spLocks noChangeArrowheads="1"/>
          </p:cNvSpPr>
          <p:nvPr/>
        </p:nvSpPr>
        <p:spPr bwMode="auto">
          <a:xfrm>
            <a:off x="319881" y="1346667"/>
            <a:ext cx="8535987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2400" dirty="0">
                <a:solidFill>
                  <a:srgbClr val="000099"/>
                </a:solidFill>
              </a:rPr>
              <a:t>Родители (предоставляют паспорт)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400" dirty="0">
                <a:solidFill>
                  <a:srgbClr val="000099"/>
                </a:solidFill>
              </a:rPr>
              <a:t>Опекуны (предоставляют удостоверение)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400" dirty="0">
                <a:solidFill>
                  <a:srgbClr val="000099"/>
                </a:solidFill>
              </a:rPr>
              <a:t>Доверенные лица (предоставляют копию нотариально заверенную)</a:t>
            </a:r>
          </a:p>
          <a:p>
            <a:pPr eaLnBrk="1" hangingPunct="1">
              <a:spcBef>
                <a:spcPct val="0"/>
              </a:spcBef>
            </a:pPr>
            <a:endParaRPr lang="ru-RU" altLang="ru-RU" sz="2400" dirty="0">
              <a:solidFill>
                <a:srgbClr val="000099"/>
              </a:solidFill>
            </a:endParaRPr>
          </a:p>
        </p:txBody>
      </p:sp>
      <p:sp>
        <p:nvSpPr>
          <p:cNvPr id="11272" name="Прямоугольник 7"/>
          <p:cNvSpPr>
            <a:spLocks noChangeArrowheads="1"/>
          </p:cNvSpPr>
          <p:nvPr/>
        </p:nvSpPr>
        <p:spPr bwMode="auto">
          <a:xfrm>
            <a:off x="319881" y="3460707"/>
            <a:ext cx="82137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99"/>
                </a:solidFill>
              </a:rPr>
              <a:t>Внимание! При оформлении заявки на зачисление в электронном виде через </a:t>
            </a:r>
            <a:r>
              <a:rPr lang="ru-RU" altLang="ru-RU" sz="2400" dirty="0" smtClean="0">
                <a:solidFill>
                  <a:srgbClr val="000099"/>
                </a:solidFill>
              </a:rPr>
              <a:t>портал </a:t>
            </a:r>
            <a:r>
              <a:rPr lang="ru-RU" altLang="ru-RU" sz="2400" dirty="0" err="1">
                <a:solidFill>
                  <a:srgbClr val="000099"/>
                </a:solidFill>
              </a:rPr>
              <a:t>госуслуг</a:t>
            </a:r>
            <a:r>
              <a:rPr lang="ru-RU" altLang="ru-RU" sz="2400" dirty="0">
                <a:solidFill>
                  <a:srgbClr val="000099"/>
                </a:solidFill>
              </a:rPr>
              <a:t> </a:t>
            </a:r>
            <a:r>
              <a:rPr lang="ru-RU" altLang="ru-RU" sz="2400" b="1" dirty="0">
                <a:solidFill>
                  <a:srgbClr val="000099"/>
                </a:solidFill>
              </a:rPr>
              <a:t>заявитель пользуются только своей учётной записью</a:t>
            </a:r>
            <a:r>
              <a:rPr lang="ru-RU" altLang="ru-RU" sz="2400" dirty="0">
                <a:solidFill>
                  <a:srgbClr val="000099"/>
                </a:solidFill>
              </a:rPr>
              <a:t>. Заявление оформленное с чужой учётной записи считается недействительным</a:t>
            </a:r>
            <a:r>
              <a:rPr lang="ru-RU" altLang="ru-RU" sz="2400" dirty="0" smtClean="0">
                <a:solidFill>
                  <a:srgbClr val="000099"/>
                </a:solidFill>
              </a:rPr>
              <a:t>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 dirty="0">
              <a:solidFill>
                <a:srgbClr val="000099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000099"/>
                </a:solidFill>
              </a:rPr>
              <a:t>Учётная запись заявителя должна быть подтверждённой!</a:t>
            </a:r>
            <a:endParaRPr lang="ru-RU" altLang="ru-RU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FFFFFF"/>
                </a:solidFill>
              </a:rPr>
              <a:t>Документы для зачисления в 1 класс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61925" y="1389063"/>
            <a:ext cx="8691563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Заявление (обновлённую форму на </a:t>
            </a:r>
            <a:r>
              <a:rPr lang="ru-RU" altLang="ru-RU" sz="1600" dirty="0" smtClean="0">
                <a:solidFill>
                  <a:srgbClr val="000099"/>
                </a:solidFill>
              </a:rPr>
              <a:t>2025г </a:t>
            </a:r>
            <a:r>
              <a:rPr lang="ru-RU" altLang="ru-RU" sz="1600" dirty="0">
                <a:solidFill>
                  <a:srgbClr val="000099"/>
                </a:solidFill>
              </a:rPr>
              <a:t>можно будет скачать с сайта гимназии)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Паспорт заявителя (копия)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Свидетельство о рождении ребёнка (копия)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Свидетельство о регистрации по месту жительства или пребывания (копия)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ru-RU" altLang="ru-RU" sz="240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ru-RU" altLang="ru-RU" sz="240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документ, подтверждающий установление опеки или попечительства (копия)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справка с места работы родителя(ей) (законного(</a:t>
            </a:r>
            <a:r>
              <a:rPr lang="ru-RU" altLang="ru-RU" sz="1600" dirty="0" err="1">
                <a:solidFill>
                  <a:srgbClr val="000099"/>
                </a:solidFill>
              </a:rPr>
              <a:t>ых</a:t>
            </a:r>
            <a:r>
              <a:rPr lang="ru-RU" altLang="ru-RU" sz="1600" dirty="0">
                <a:solidFill>
                  <a:srgbClr val="000099"/>
                </a:solidFill>
              </a:rPr>
              <a:t>) представителя(ей) ребенка (при наличии права первоочередного приема на обучение) (копия)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справка с места учёбы </a:t>
            </a:r>
            <a:r>
              <a:rPr lang="ru-RU" altLang="ru-RU" sz="1600" dirty="0" smtClean="0">
                <a:solidFill>
                  <a:srgbClr val="000099"/>
                </a:solidFill>
              </a:rPr>
              <a:t>+ копия </a:t>
            </a:r>
            <a:r>
              <a:rPr lang="ru-RU" altLang="ru-RU" sz="1600" dirty="0" err="1" smtClean="0">
                <a:solidFill>
                  <a:srgbClr val="000099"/>
                </a:solidFill>
              </a:rPr>
              <a:t>св-ва</a:t>
            </a:r>
            <a:r>
              <a:rPr lang="ru-RU" altLang="ru-RU" sz="1600" dirty="0" smtClean="0">
                <a:solidFill>
                  <a:srgbClr val="000099"/>
                </a:solidFill>
              </a:rPr>
              <a:t> о рождении старших </a:t>
            </a:r>
            <a:r>
              <a:rPr lang="ru-RU" altLang="ru-RU" sz="1600" dirty="0">
                <a:solidFill>
                  <a:srgbClr val="000099"/>
                </a:solidFill>
              </a:rPr>
              <a:t>братьев, сестёр (из Гимназии №36), если старшие братья, сёстры проживают с поступающим в 1 класс в одном месте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заключения психолого-медико-педагогической комиссии (копия)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ru-RU" altLang="ru-RU" sz="1600" dirty="0">
                <a:solidFill>
                  <a:srgbClr val="000099"/>
                </a:solidFill>
              </a:rPr>
              <a:t>выписка из приказа управления образования Администрации города Иванова </a:t>
            </a:r>
            <a:endParaRPr lang="ru-RU" altLang="ru-RU" sz="2400" dirty="0">
              <a:solidFill>
                <a:srgbClr val="000099"/>
              </a:solidFill>
            </a:endParaRPr>
          </a:p>
        </p:txBody>
      </p:sp>
      <p:sp>
        <p:nvSpPr>
          <p:cNvPr id="12294" name="Прямоугольник 7"/>
          <p:cNvSpPr>
            <a:spLocks noChangeArrowheads="1"/>
          </p:cNvSpPr>
          <p:nvPr/>
        </p:nvSpPr>
        <p:spPr bwMode="auto">
          <a:xfrm>
            <a:off x="395288" y="1169988"/>
            <a:ext cx="1719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000099"/>
                </a:solidFill>
              </a:rPr>
              <a:t>Для всех:</a:t>
            </a:r>
          </a:p>
        </p:txBody>
      </p:sp>
      <p:sp>
        <p:nvSpPr>
          <p:cNvPr id="12295" name="Прямоугольник 9"/>
          <p:cNvSpPr>
            <a:spLocks noChangeArrowheads="1"/>
          </p:cNvSpPr>
          <p:nvPr/>
        </p:nvSpPr>
        <p:spPr bwMode="auto">
          <a:xfrm>
            <a:off x="192088" y="2724150"/>
            <a:ext cx="61214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000099"/>
                </a:solidFill>
              </a:rPr>
              <a:t>Для некоторых категорий граждан:</a:t>
            </a:r>
          </a:p>
        </p:txBody>
      </p:sp>
      <p:sp>
        <p:nvSpPr>
          <p:cNvPr id="12296" name="Прямоугольник 10"/>
          <p:cNvSpPr>
            <a:spLocks noChangeArrowheads="1"/>
          </p:cNvSpPr>
          <p:nvPr/>
        </p:nvSpPr>
        <p:spPr bwMode="auto">
          <a:xfrm>
            <a:off x="237331" y="5097330"/>
            <a:ext cx="870108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solidFill>
                  <a:srgbClr val="000099"/>
                </a:solidFill>
              </a:rPr>
              <a:t>Внимание!  В образовательное учреждение предоставляются копии документов, но для осуществления проверки достоверности сведений, заявитель </a:t>
            </a:r>
            <a:r>
              <a:rPr lang="ru-RU" altLang="ru-RU" sz="2000" b="1" i="1" dirty="0" smtClean="0">
                <a:solidFill>
                  <a:srgbClr val="000099"/>
                </a:solidFill>
              </a:rPr>
              <a:t>предъявляет </a:t>
            </a:r>
            <a:r>
              <a:rPr lang="ru-RU" altLang="ru-RU" sz="2000" b="1" i="1" dirty="0">
                <a:solidFill>
                  <a:srgbClr val="000099"/>
                </a:solidFill>
              </a:rPr>
              <a:t>оригиналы </a:t>
            </a:r>
            <a:r>
              <a:rPr lang="ru-RU" altLang="ru-RU" sz="2000" b="1" i="1" dirty="0" smtClean="0">
                <a:solidFill>
                  <a:srgbClr val="000099"/>
                </a:solidFill>
              </a:rPr>
              <a:t>документов в момент передачи копий и регистрации в бумажном журнале!</a:t>
            </a:r>
            <a:endParaRPr lang="ru-RU" altLang="ru-RU" sz="2000" b="1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3315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3316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FFFFFF"/>
                </a:solidFill>
              </a:rPr>
              <a:t>Основание для отказа в приёме ребёнка в школу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16" y="1308375"/>
            <a:ext cx="8531225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dirty="0">
                <a:solidFill>
                  <a:srgbClr val="000099"/>
                </a:solidFill>
              </a:rPr>
              <a:t>В приеме в государственную или муниципальную образовательную организацию может быть отказано по </a:t>
            </a:r>
            <a:r>
              <a:rPr lang="ru-RU" altLang="ru-RU" dirty="0" smtClean="0">
                <a:solidFill>
                  <a:srgbClr val="000099"/>
                </a:solidFill>
              </a:rPr>
              <a:t>причинам: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 </a:t>
            </a:r>
            <a:r>
              <a:rPr lang="ru-RU" altLang="ru-RU" dirty="0">
                <a:solidFill>
                  <a:srgbClr val="000099"/>
                </a:solidFill>
              </a:rPr>
              <a:t>отсутствия в ней свободных </a:t>
            </a:r>
            <a:r>
              <a:rPr lang="ru-RU" altLang="ru-RU" dirty="0" smtClean="0">
                <a:solidFill>
                  <a:srgbClr val="000099"/>
                </a:solidFill>
              </a:rPr>
              <a:t>мест;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предоставления заявителем </a:t>
            </a:r>
            <a:r>
              <a:rPr lang="ru-RU" altLang="ru-RU" dirty="0">
                <a:solidFill>
                  <a:srgbClr val="000099"/>
                </a:solidFill>
              </a:rPr>
              <a:t>неполного комплекта документов</a:t>
            </a:r>
            <a:r>
              <a:rPr lang="ru-RU" altLang="ru-RU" dirty="0" smtClean="0">
                <a:solidFill>
                  <a:srgbClr val="000099"/>
                </a:solidFill>
              </a:rPr>
              <a:t>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 подачи </a:t>
            </a:r>
            <a:r>
              <a:rPr lang="ru-RU" altLang="ru-RU" dirty="0">
                <a:solidFill>
                  <a:srgbClr val="000099"/>
                </a:solidFill>
              </a:rPr>
              <a:t>заявления с нарушением сроков. 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09537" y="3273884"/>
            <a:ext cx="360045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dirty="0">
                <a:solidFill>
                  <a:srgbClr val="000099"/>
                </a:solidFill>
              </a:rPr>
              <a:t>Если свободных мест нет, следует получить в образовательном учреждении отказ 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603912" y="3722084"/>
            <a:ext cx="650875" cy="382588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393767" y="3503383"/>
            <a:ext cx="360045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dirty="0">
                <a:solidFill>
                  <a:srgbClr val="000099"/>
                </a:solidFill>
              </a:rPr>
              <a:t>Обратиться в управление образования Администрации города Иванова 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6027719" y="5025664"/>
            <a:ext cx="652463" cy="382588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393767" y="5541963"/>
            <a:ext cx="360045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dirty="0">
                <a:solidFill>
                  <a:srgbClr val="000099"/>
                </a:solidFill>
              </a:rPr>
              <a:t>Получить направление на зачисление в другую ближайшую школу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FFFFFF"/>
                </a:solidFill>
              </a:rPr>
              <a:t>Процедура зачисления в 1 класс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93750" y="1984376"/>
            <a:ext cx="7588250" cy="35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ru-RU" altLang="ru-RU" sz="2800" b="1" dirty="0">
                <a:solidFill>
                  <a:srgbClr val="000099"/>
                </a:solidFill>
              </a:rPr>
              <a:t>Этапы зачисления в 1 класс</a:t>
            </a:r>
          </a:p>
          <a:p>
            <a:pPr eaLnBrk="1" hangingPunct="1"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1. Постановка </a:t>
            </a:r>
            <a:r>
              <a:rPr lang="ru-RU" altLang="ru-RU" sz="2400" dirty="0">
                <a:solidFill>
                  <a:srgbClr val="000099"/>
                </a:solidFill>
              </a:rPr>
              <a:t>в электронную очередь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сроки</a:t>
            </a:r>
            <a:endParaRPr lang="ru-RU" altLang="ru-RU" sz="2400" dirty="0">
              <a:solidFill>
                <a:srgbClr val="000099"/>
              </a:solidFill>
            </a:endParaRP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способы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как осуществить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работа образовательного учреждения с заявками</a:t>
            </a:r>
            <a:endParaRPr lang="ru-RU" altLang="ru-RU" sz="2400" dirty="0">
              <a:solidFill>
                <a:srgbClr val="000099"/>
              </a:solidFill>
            </a:endParaRPr>
          </a:p>
          <a:p>
            <a:pPr eaLnBrk="1" hangingPunct="1"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2. Регистрация </a:t>
            </a:r>
            <a:r>
              <a:rPr lang="ru-RU" altLang="ru-RU" sz="2400" dirty="0">
                <a:solidFill>
                  <a:srgbClr val="000099"/>
                </a:solidFill>
              </a:rPr>
              <a:t>в журнале приёма </a:t>
            </a:r>
            <a:r>
              <a:rPr lang="ru-RU" altLang="ru-RU" sz="2400" dirty="0" smtClean="0">
                <a:solidFill>
                  <a:srgbClr val="000099"/>
                </a:solidFill>
              </a:rPr>
              <a:t>заявлений и передача бумажных документов</a:t>
            </a: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сроки</a:t>
            </a:r>
            <a:endParaRPr lang="ru-RU" altLang="ru-RU" sz="2400" dirty="0">
              <a:solidFill>
                <a:srgbClr val="000099"/>
              </a:solidFill>
            </a:endParaRPr>
          </a:p>
          <a:p>
            <a:pPr marL="8001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>
                <a:solidFill>
                  <a:srgbClr val="000099"/>
                </a:solidFill>
              </a:rPr>
              <a:t>график</a:t>
            </a:r>
          </a:p>
          <a:p>
            <a:pPr eaLnBrk="1" hangingPunct="1"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3. Приказ </a:t>
            </a:r>
            <a:r>
              <a:rPr lang="ru-RU" altLang="ru-RU" sz="2400" dirty="0">
                <a:solidFill>
                  <a:srgbClr val="000099"/>
                </a:solidFill>
              </a:rPr>
              <a:t>о приёме на обучение</a:t>
            </a:r>
          </a:p>
          <a:p>
            <a:pPr eaLnBrk="1" hangingPunct="1">
              <a:defRPr/>
            </a:pPr>
            <a:endParaRPr lang="ru-RU" altLang="ru-RU" sz="2400" dirty="0" smtClean="0">
              <a:solidFill>
                <a:srgbClr val="000099"/>
              </a:solidFill>
            </a:endParaRPr>
          </a:p>
          <a:p>
            <a:pPr eaLnBrk="1" hangingPunct="1">
              <a:defRPr/>
            </a:pPr>
            <a:r>
              <a:rPr lang="ru-RU" altLang="ru-RU" sz="2400" dirty="0" smtClean="0">
                <a:solidFill>
                  <a:srgbClr val="000099"/>
                </a:solidFill>
              </a:rPr>
              <a:t>Приказ </a:t>
            </a:r>
            <a:r>
              <a:rPr lang="ru-RU" altLang="ru-RU" sz="2400" dirty="0">
                <a:solidFill>
                  <a:srgbClr val="000099"/>
                </a:solidFill>
              </a:rPr>
              <a:t>о формировании 1ых классов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FFFFFF"/>
                </a:solidFill>
              </a:rPr>
              <a:t>Постановка в электронную очередь</a:t>
            </a:r>
            <a:endParaRPr lang="ru-RU" altLang="ru-RU" sz="2800" b="1" dirty="0">
              <a:solidFill>
                <a:srgbClr val="FFFFFF"/>
              </a:solidFill>
            </a:endParaRP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776" y="1309383"/>
            <a:ext cx="853122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2400" b="1" dirty="0">
                <a:solidFill>
                  <a:srgbClr val="000099"/>
                </a:solidFill>
              </a:rPr>
              <a:t>1 апреля с 9.00 </a:t>
            </a:r>
            <a:r>
              <a:rPr lang="ru-RU" altLang="ru-RU" dirty="0">
                <a:solidFill>
                  <a:srgbClr val="000099"/>
                </a:solidFill>
              </a:rPr>
              <a:t>по московскому времени </a:t>
            </a:r>
            <a:endParaRPr lang="ru-RU" altLang="ru-RU" dirty="0" smtClean="0">
              <a:solidFill>
                <a:srgbClr val="000099"/>
              </a:solidFill>
            </a:endParaRPr>
          </a:p>
          <a:p>
            <a:pPr algn="ctr" eaLnBrk="1" hangingPunct="1">
              <a:defRPr/>
            </a:pPr>
            <a:r>
              <a:rPr lang="ru-RU" altLang="ru-RU" b="1" dirty="0" smtClean="0">
                <a:solidFill>
                  <a:srgbClr val="000099"/>
                </a:solidFill>
              </a:rPr>
              <a:t>до </a:t>
            </a:r>
            <a:r>
              <a:rPr lang="ru-RU" altLang="ru-RU" b="1" dirty="0">
                <a:solidFill>
                  <a:srgbClr val="000099"/>
                </a:solidFill>
              </a:rPr>
              <a:t>30 июня </a:t>
            </a:r>
            <a:r>
              <a:rPr lang="ru-RU" altLang="ru-RU" dirty="0">
                <a:solidFill>
                  <a:srgbClr val="000099"/>
                </a:solidFill>
              </a:rPr>
              <a:t>включительно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88684" y="2258378"/>
            <a:ext cx="2378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2800" dirty="0" smtClean="0">
                <a:solidFill>
                  <a:srgbClr val="000099"/>
                </a:solidFill>
              </a:rPr>
              <a:t>Способы: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1930022" y="2537796"/>
            <a:ext cx="650875" cy="382588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5105173" y="3821216"/>
            <a:ext cx="631562" cy="382588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3384972" y="3200849"/>
            <a:ext cx="609171" cy="382588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-37181" y="3133063"/>
            <a:ext cx="28681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На портале </a:t>
            </a:r>
            <a:r>
              <a:rPr lang="ru-RU" altLang="ru-RU" dirty="0" err="1" smtClean="0">
                <a:solidFill>
                  <a:srgbClr val="000099"/>
                </a:solidFill>
              </a:rPr>
              <a:t>Госуслуг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64166" y="4069149"/>
            <a:ext cx="28681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В школе при помощи оператора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3993" y="4653927"/>
            <a:ext cx="28681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Заказным письмом через почту России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7186382" y="4452778"/>
            <a:ext cx="631562" cy="382588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078160" y="5538050"/>
            <a:ext cx="28681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Посредством электронной почты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Выгнутая вправо стрелка 1"/>
          <p:cNvSpPr/>
          <p:nvPr/>
        </p:nvSpPr>
        <p:spPr>
          <a:xfrm rot="6192764">
            <a:off x="3448998" y="3944457"/>
            <a:ext cx="912537" cy="3112246"/>
          </a:xfrm>
          <a:prstGeom prst="curvedLeftArrow">
            <a:avLst/>
          </a:prstGeom>
          <a:solidFill>
            <a:srgbClr val="6699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право стрелка 18"/>
          <p:cNvSpPr/>
          <p:nvPr/>
        </p:nvSpPr>
        <p:spPr>
          <a:xfrm rot="6192764">
            <a:off x="4277280" y="4487167"/>
            <a:ext cx="912537" cy="3112246"/>
          </a:xfrm>
          <a:prstGeom prst="curvedLeftArrow">
            <a:avLst/>
          </a:prstGeom>
          <a:solidFill>
            <a:srgbClr val="6699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4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FFFFFF"/>
                </a:solidFill>
              </a:rPr>
              <a:t>Постановка в электронную очередь</a:t>
            </a:r>
            <a:endParaRPr lang="ru-RU" altLang="ru-RU" sz="2800" b="1" dirty="0">
              <a:solidFill>
                <a:srgbClr val="FFFFFF"/>
              </a:solidFill>
            </a:endParaRP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79575" y="1916113"/>
            <a:ext cx="680233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3200" b="1" dirty="0" smtClean="0">
                <a:solidFill>
                  <a:srgbClr val="000099"/>
                </a:solidFill>
              </a:rPr>
              <a:t>Самый быстрый и надёжный способ занять первые места в электронной очереди – </a:t>
            </a:r>
            <a:r>
              <a:rPr lang="ru-RU" altLang="ru-RU" sz="3200" b="1" dirty="0">
                <a:solidFill>
                  <a:srgbClr val="000099"/>
                </a:solidFill>
              </a:rPr>
              <a:t>подать </a:t>
            </a:r>
            <a:r>
              <a:rPr lang="ru-RU" altLang="ru-RU" sz="3200" b="1" dirty="0" smtClean="0">
                <a:solidFill>
                  <a:srgbClr val="000099"/>
                </a:solidFill>
              </a:rPr>
              <a:t>заявку на портале </a:t>
            </a:r>
            <a:r>
              <a:rPr lang="ru-RU" altLang="ru-RU" sz="3200" b="1" dirty="0" err="1" smtClean="0">
                <a:solidFill>
                  <a:srgbClr val="000099"/>
                </a:solidFill>
              </a:rPr>
              <a:t>Госуслуг</a:t>
            </a:r>
            <a:endParaRPr lang="ru-RU" altLang="ru-RU" sz="3200" b="1" dirty="0">
              <a:solidFill>
                <a:srgbClr val="000099"/>
              </a:solidFill>
            </a:endParaRPr>
          </a:p>
          <a:p>
            <a:pPr algn="ctr" eaLnBrk="1" hangingPunct="1">
              <a:defRPr/>
            </a:pPr>
            <a:endParaRPr lang="ru-RU" alt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FFFFFF"/>
                </a:solidFill>
              </a:rPr>
              <a:t>Постановка в электронную очередь</a:t>
            </a:r>
            <a:endParaRPr lang="ru-RU" altLang="ru-RU" sz="2800" b="1" dirty="0">
              <a:solidFill>
                <a:srgbClr val="FFFFFF"/>
              </a:solidFill>
            </a:endParaRP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262" y="1268413"/>
            <a:ext cx="8531225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3600" b="1" dirty="0">
                <a:solidFill>
                  <a:srgbClr val="FF0000"/>
                </a:solidFill>
              </a:rPr>
              <a:t>В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2025г оформление заявки на портале </a:t>
            </a:r>
            <a:r>
              <a:rPr lang="ru-RU" altLang="ru-RU" sz="3600" b="1" dirty="0" err="1" smtClean="0">
                <a:solidFill>
                  <a:srgbClr val="FF0000"/>
                </a:solidFill>
              </a:rPr>
              <a:t>Госуслуг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 (не региональном!)</a:t>
            </a:r>
          </a:p>
          <a:p>
            <a:pPr algn="ctr" eaLnBrk="1" hangingPunct="1">
              <a:defRPr/>
            </a:pPr>
            <a:endParaRPr lang="ru-RU" altLang="ru-RU" sz="24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r>
              <a:rPr lang="ru-RU" altLang="ru-RU" sz="2400" b="1" dirty="0" smtClean="0">
                <a:solidFill>
                  <a:srgbClr val="FF0000"/>
                </a:solidFill>
              </a:rPr>
              <a:t>Зайти в личный кабинет на портале государственных услуг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b="1" smtClean="0">
                <a:solidFill>
                  <a:srgbClr val="FF0000"/>
                </a:solidFill>
              </a:rPr>
              <a:t>С 17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марта возможно предварительное оформление анкеты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b="1" dirty="0" smtClean="0">
                <a:solidFill>
                  <a:srgbClr val="FF0000"/>
                </a:solidFill>
              </a:rPr>
              <a:t>1 апреля в 9.00 нужно отправить заявку(анкету) для зачисления ребёнка в 1 класс.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ru-RU" altLang="ru-RU" sz="24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ru-RU" altLang="ru-RU" b="1" i="1" dirty="0" smtClean="0">
                <a:solidFill>
                  <a:srgbClr val="FF0000"/>
                </a:solidFill>
              </a:rPr>
              <a:t>Тестовой школы не будет</a:t>
            </a:r>
          </a:p>
          <a:p>
            <a:pPr eaLnBrk="1" hangingPunct="1">
              <a:defRPr/>
            </a:pPr>
            <a:r>
              <a:rPr lang="ru-RU" altLang="ru-RU" b="1" i="1" dirty="0" smtClean="0">
                <a:solidFill>
                  <a:srgbClr val="FF0000"/>
                </a:solidFill>
              </a:rPr>
              <a:t>Обучающих </a:t>
            </a:r>
            <a:r>
              <a:rPr lang="ru-RU" altLang="ru-RU" b="1" i="1" dirty="0" err="1" smtClean="0">
                <a:solidFill>
                  <a:srgbClr val="FF0000"/>
                </a:solidFill>
              </a:rPr>
              <a:t>вебинаров</a:t>
            </a:r>
            <a:r>
              <a:rPr lang="ru-RU" altLang="ru-RU" b="1" i="1" dirty="0" smtClean="0">
                <a:solidFill>
                  <a:srgbClr val="FF0000"/>
                </a:solidFill>
              </a:rPr>
              <a:t> </a:t>
            </a:r>
            <a:r>
              <a:rPr lang="ru-RU" altLang="ru-RU" b="1" i="1" dirty="0" err="1" smtClean="0">
                <a:solidFill>
                  <a:srgbClr val="FF0000"/>
                </a:solidFill>
              </a:rPr>
              <a:t>Деп</a:t>
            </a:r>
            <a:r>
              <a:rPr lang="ru-RU" altLang="ru-RU" b="1" i="1" dirty="0" smtClean="0">
                <a:solidFill>
                  <a:srgbClr val="FF0000"/>
                </a:solidFill>
              </a:rPr>
              <a:t> развития инф общества не будет</a:t>
            </a:r>
            <a:endParaRPr lang="ru-RU" altLang="ru-RU" b="1" i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ru-RU" alt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9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  <a:defRPr/>
            </a:pPr>
            <a:r>
              <a:rPr lang="ru-RU" altLang="ru-RU" sz="2800" b="1" dirty="0">
                <a:solidFill>
                  <a:srgbClr val="FFFFFF"/>
                </a:solidFill>
              </a:rPr>
              <a:t>Регистрация в журнале приёма заявлений </a:t>
            </a:r>
            <a:endParaRPr lang="ru-RU" altLang="ru-RU" sz="2800" b="1" dirty="0" smtClean="0">
              <a:solidFill>
                <a:srgbClr val="FFFFFF"/>
              </a:solidFill>
            </a:endParaRPr>
          </a:p>
          <a:p>
            <a:pPr algn="ctr" eaLnBrk="1" hangingPunct="1">
              <a:buNone/>
              <a:defRPr/>
            </a:pPr>
            <a:r>
              <a:rPr lang="ru-RU" altLang="ru-RU" sz="2800" b="1" dirty="0" smtClean="0">
                <a:solidFill>
                  <a:srgbClr val="FFFFFF"/>
                </a:solidFill>
              </a:rPr>
              <a:t>и </a:t>
            </a:r>
            <a:r>
              <a:rPr lang="ru-RU" altLang="ru-RU" sz="2800" b="1" dirty="0">
                <a:solidFill>
                  <a:srgbClr val="FFFFFF"/>
                </a:solidFill>
              </a:rPr>
              <a:t>передача бумажных документов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8180" y="1298575"/>
            <a:ext cx="825939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Принести </a:t>
            </a:r>
            <a:r>
              <a:rPr lang="ru-RU" altLang="ru-RU" dirty="0">
                <a:solidFill>
                  <a:srgbClr val="000099"/>
                </a:solidFill>
              </a:rPr>
              <a:t>бумажные </a:t>
            </a:r>
            <a:r>
              <a:rPr lang="ru-RU" altLang="ru-RU" dirty="0" smtClean="0">
                <a:solidFill>
                  <a:srgbClr val="000099"/>
                </a:solidFill>
              </a:rPr>
              <a:t>документы и </a:t>
            </a:r>
            <a:r>
              <a:rPr lang="ru-RU" altLang="ru-RU" dirty="0">
                <a:solidFill>
                  <a:srgbClr val="000099"/>
                </a:solidFill>
              </a:rPr>
              <a:t>зарегистрироваться в бумажный </a:t>
            </a:r>
            <a:r>
              <a:rPr lang="ru-RU" altLang="ru-RU" dirty="0" smtClean="0">
                <a:solidFill>
                  <a:srgbClr val="000099"/>
                </a:solidFill>
              </a:rPr>
              <a:t>журнал можно после того, как размещена заявка на зачисление ребёнка в 1 </a:t>
            </a:r>
            <a:r>
              <a:rPr lang="ru-RU" altLang="ru-RU" dirty="0" err="1" smtClean="0">
                <a:solidFill>
                  <a:srgbClr val="000099"/>
                </a:solidFill>
              </a:rPr>
              <a:t>кл</a:t>
            </a:r>
            <a:r>
              <a:rPr lang="ru-RU" altLang="ru-RU" dirty="0" smtClean="0">
                <a:solidFill>
                  <a:srgbClr val="000099"/>
                </a:solidFill>
              </a:rPr>
              <a:t> на портале </a:t>
            </a:r>
            <a:r>
              <a:rPr lang="ru-RU" altLang="ru-RU" dirty="0" err="1" smtClean="0">
                <a:solidFill>
                  <a:srgbClr val="000099"/>
                </a:solidFill>
              </a:rPr>
              <a:t>Госуслуг</a:t>
            </a:r>
            <a:r>
              <a:rPr lang="ru-RU" altLang="ru-RU" dirty="0" smtClean="0">
                <a:solidFill>
                  <a:srgbClr val="000099"/>
                </a:solidFill>
              </a:rPr>
              <a:t>, т е после того, как она попала в электронную очередь.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Бумажные документы принимаются:</a:t>
            </a:r>
          </a:p>
          <a:p>
            <a:pPr marL="900113" indent="-342900" defTabSz="1254125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1 апреля с 9.30 до 12.30 и 16.00 до 18.00 в порядке живой очереди (главный корпус 1этаж, учительская);</a:t>
            </a:r>
          </a:p>
          <a:p>
            <a:pPr marL="900113" indent="-342900" defTabSz="1254125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2 </a:t>
            </a:r>
            <a:r>
              <a:rPr lang="ru-RU" altLang="ru-RU" dirty="0">
                <a:solidFill>
                  <a:srgbClr val="000099"/>
                </a:solidFill>
              </a:rPr>
              <a:t>апреля с </a:t>
            </a:r>
            <a:r>
              <a:rPr lang="ru-RU" altLang="ru-RU" dirty="0" smtClean="0">
                <a:solidFill>
                  <a:srgbClr val="000099"/>
                </a:solidFill>
              </a:rPr>
              <a:t>8.30 </a:t>
            </a:r>
            <a:r>
              <a:rPr lang="ru-RU" altLang="ru-RU" dirty="0">
                <a:solidFill>
                  <a:srgbClr val="000099"/>
                </a:solidFill>
              </a:rPr>
              <a:t>до </a:t>
            </a:r>
            <a:r>
              <a:rPr lang="ru-RU" altLang="ru-RU" dirty="0" smtClean="0">
                <a:solidFill>
                  <a:srgbClr val="000099"/>
                </a:solidFill>
              </a:rPr>
              <a:t>10.00 </a:t>
            </a:r>
            <a:r>
              <a:rPr lang="ru-RU" altLang="ru-RU" dirty="0">
                <a:solidFill>
                  <a:srgbClr val="000099"/>
                </a:solidFill>
              </a:rPr>
              <a:t>и 16.00 до 18.00 в порядке живой очереди (главный корпус 1этаж, учительская);</a:t>
            </a:r>
          </a:p>
          <a:p>
            <a:pPr marL="900113" indent="-342900" defTabSz="1254125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каждый понедельник </a:t>
            </a:r>
            <a:r>
              <a:rPr lang="ru-RU" altLang="ru-RU" dirty="0">
                <a:solidFill>
                  <a:srgbClr val="000099"/>
                </a:solidFill>
              </a:rPr>
              <a:t>с 16.00 до 18.00 </a:t>
            </a:r>
            <a:r>
              <a:rPr lang="ru-RU" altLang="ru-RU" dirty="0" smtClean="0">
                <a:solidFill>
                  <a:srgbClr val="000099"/>
                </a:solidFill>
              </a:rPr>
              <a:t>(</a:t>
            </a:r>
            <a:r>
              <a:rPr lang="ru-RU" altLang="ru-RU" dirty="0">
                <a:solidFill>
                  <a:srgbClr val="000099"/>
                </a:solidFill>
              </a:rPr>
              <a:t>главный корпус </a:t>
            </a:r>
            <a:r>
              <a:rPr lang="ru-RU" altLang="ru-RU" dirty="0" smtClean="0">
                <a:solidFill>
                  <a:srgbClr val="000099"/>
                </a:solidFill>
              </a:rPr>
              <a:t>2 этаж</a:t>
            </a:r>
            <a:r>
              <a:rPr lang="ru-RU" altLang="ru-RU" dirty="0">
                <a:solidFill>
                  <a:srgbClr val="000099"/>
                </a:solidFill>
              </a:rPr>
              <a:t>, </a:t>
            </a:r>
            <a:r>
              <a:rPr lang="ru-RU" altLang="ru-RU" dirty="0" smtClean="0">
                <a:solidFill>
                  <a:srgbClr val="000099"/>
                </a:solidFill>
              </a:rPr>
              <a:t>кабинет секретаря);</a:t>
            </a:r>
          </a:p>
          <a:p>
            <a:pPr marL="900113" indent="-342900" defTabSz="1254125" eaLnBrk="1" hangingPunct="1"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solidFill>
                  <a:srgbClr val="000099"/>
                </a:solidFill>
              </a:rPr>
              <a:t>каждый </a:t>
            </a:r>
            <a:r>
              <a:rPr lang="ru-RU" altLang="ru-RU" dirty="0" smtClean="0">
                <a:solidFill>
                  <a:srgbClr val="000099"/>
                </a:solidFill>
              </a:rPr>
              <a:t>вторник </a:t>
            </a:r>
            <a:r>
              <a:rPr lang="ru-RU" altLang="ru-RU" dirty="0">
                <a:solidFill>
                  <a:srgbClr val="000099"/>
                </a:solidFill>
              </a:rPr>
              <a:t>с </a:t>
            </a:r>
            <a:r>
              <a:rPr lang="ru-RU" altLang="ru-RU" dirty="0" smtClean="0">
                <a:solidFill>
                  <a:srgbClr val="000099"/>
                </a:solidFill>
              </a:rPr>
              <a:t>9.00 </a:t>
            </a:r>
            <a:r>
              <a:rPr lang="ru-RU" altLang="ru-RU" dirty="0">
                <a:solidFill>
                  <a:srgbClr val="000099"/>
                </a:solidFill>
              </a:rPr>
              <a:t>до </a:t>
            </a:r>
            <a:r>
              <a:rPr lang="ru-RU" altLang="ru-RU" dirty="0" smtClean="0">
                <a:solidFill>
                  <a:srgbClr val="000099"/>
                </a:solidFill>
              </a:rPr>
              <a:t>11.00 </a:t>
            </a:r>
            <a:r>
              <a:rPr lang="ru-RU" altLang="ru-RU" dirty="0">
                <a:solidFill>
                  <a:srgbClr val="000099"/>
                </a:solidFill>
              </a:rPr>
              <a:t>(главный корпус 2 этаж, кабинет секретаря</a:t>
            </a:r>
            <a:r>
              <a:rPr lang="ru-RU" altLang="ru-RU" dirty="0" smtClean="0">
                <a:solidFill>
                  <a:srgbClr val="000099"/>
                </a:solidFill>
              </a:rPr>
              <a:t>).</a:t>
            </a:r>
            <a:endParaRPr lang="ru-RU" altLang="ru-RU" dirty="0">
              <a:solidFill>
                <a:srgbClr val="0000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5395052"/>
            <a:ext cx="7554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2400" b="1" dirty="0" smtClean="0">
                <a:solidFill>
                  <a:srgbClr val="000099"/>
                </a:solidFill>
              </a:rPr>
              <a:t>При передаче и регистрации бумажных документов необходимо иметь и копии и оригиналы документов</a:t>
            </a:r>
            <a:endParaRPr lang="ru-RU" altLang="ru-RU" sz="24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26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FFFFFF"/>
                </a:solidFill>
              </a:rPr>
              <a:t>Работа образовательного учреждения с заявками</a:t>
            </a:r>
            <a:endParaRPr lang="ru-RU" altLang="ru-RU" sz="2800" b="1" dirty="0">
              <a:solidFill>
                <a:srgbClr val="FFFFFF"/>
              </a:solidFill>
            </a:endParaRP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174" t="13456" r="661" b="16819"/>
          <a:stretch/>
        </p:blipFill>
        <p:spPr>
          <a:xfrm>
            <a:off x="155153" y="1484784"/>
            <a:ext cx="8865444" cy="472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59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  <a:defRPr/>
            </a:pPr>
            <a:r>
              <a:rPr lang="ru-RU" altLang="ru-RU" sz="2800" b="1" dirty="0" smtClean="0">
                <a:solidFill>
                  <a:srgbClr val="FFFFFF"/>
                </a:solidFill>
              </a:rPr>
              <a:t>Приказ о приёме на обучение</a:t>
            </a:r>
            <a:endParaRPr lang="ru-RU" altLang="ru-RU" sz="2800" b="1" dirty="0">
              <a:solidFill>
                <a:srgbClr val="FFFFFF"/>
              </a:solidFill>
            </a:endParaRP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628800"/>
            <a:ext cx="82593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solidFill>
                  <a:srgbClr val="000099"/>
                </a:solidFill>
              </a:rPr>
              <a:t>Руководитель общеобразовательной организации издает распорядительный акт о приеме на обучение детей, </a:t>
            </a:r>
            <a:r>
              <a:rPr lang="ru-RU" altLang="ru-RU" dirty="0" smtClean="0">
                <a:solidFill>
                  <a:srgbClr val="000099"/>
                </a:solidFill>
              </a:rPr>
              <a:t>в </a:t>
            </a:r>
            <a:r>
              <a:rPr lang="ru-RU" altLang="ru-RU" dirty="0">
                <a:solidFill>
                  <a:srgbClr val="000099"/>
                </a:solidFill>
              </a:rPr>
              <a:t>течение 3 рабочих дней </a:t>
            </a:r>
            <a:r>
              <a:rPr lang="ru-RU" altLang="ru-RU" b="1" dirty="0">
                <a:solidFill>
                  <a:srgbClr val="000099"/>
                </a:solidFill>
              </a:rPr>
              <a:t>после завершения приема заявлений </a:t>
            </a:r>
            <a:r>
              <a:rPr lang="ru-RU" altLang="ru-RU" dirty="0">
                <a:solidFill>
                  <a:srgbClr val="000099"/>
                </a:solidFill>
              </a:rPr>
              <a:t>о приеме на обучение в первый класс.</a:t>
            </a:r>
            <a:endParaRPr lang="ru-RU" altLang="ru-RU" b="1" dirty="0">
              <a:solidFill>
                <a:srgbClr val="00009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6162" y="3252799"/>
            <a:ext cx="7554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2400" b="1" dirty="0" smtClean="0">
                <a:solidFill>
                  <a:srgbClr val="000099"/>
                </a:solidFill>
              </a:rPr>
              <a:t>Таким образом, приказ о зачислении в первый класс на 2025/26 </a:t>
            </a:r>
            <a:r>
              <a:rPr lang="ru-RU" altLang="ru-RU" sz="2400" b="1" dirty="0" err="1" smtClean="0">
                <a:solidFill>
                  <a:srgbClr val="000099"/>
                </a:solidFill>
              </a:rPr>
              <a:t>уч</a:t>
            </a:r>
            <a:r>
              <a:rPr lang="ru-RU" altLang="ru-RU" sz="2400" b="1" dirty="0" smtClean="0">
                <a:solidFill>
                  <a:srgbClr val="000099"/>
                </a:solidFill>
              </a:rPr>
              <a:t> год будет издан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3 или 4 июля.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718318"/>
            <a:ext cx="82593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После издания приказа о зачислении родителям, законным представителям необходимо явиться в школу, чтобы расписаться в приказе о зачислении </a:t>
            </a:r>
            <a:endParaRPr lang="ru-RU" altLang="ru-RU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47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075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/>
          </a:p>
        </p:txBody>
      </p:sp>
      <p:sp>
        <p:nvSpPr>
          <p:cNvPr id="3076" name="Rectangle 38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chemeClr val="bg1"/>
                </a:solidFill>
              </a:rPr>
              <a:t>Нормативные документы 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971550" y="1158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9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759608" y="3501008"/>
            <a:ext cx="7962900" cy="2844800"/>
          </a:xfrm>
        </p:spPr>
        <p:txBody>
          <a:bodyPr/>
          <a:lstStyle/>
          <a:p>
            <a:pPr algn="l">
              <a:lnSpc>
                <a:spcPct val="8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ru-RU" altLang="ru-RU" sz="2000" dirty="0" smtClean="0"/>
              <a:t>Федеральный закон от 29 декабря 2012 г. № 273-ФЗ "Об образовании в Российской Федерации" часть 8 статьи 55 (Собрание законодательства Российской Федерации, 2012, № 53, ст. 7598; 2019, № 30, ст. 4134)</a:t>
            </a:r>
          </a:p>
          <a:p>
            <a:pPr algn="l">
              <a:lnSpc>
                <a:spcPct val="80000"/>
              </a:lnSpc>
              <a:buClr>
                <a:srgbClr val="000099"/>
              </a:buClr>
            </a:pPr>
            <a:endParaRPr lang="ru-RU" altLang="ru-RU" sz="2000" dirty="0" smtClean="0">
              <a:solidFill>
                <a:srgbClr val="000099"/>
              </a:solidFill>
            </a:endParaRPr>
          </a:p>
          <a:p>
            <a:pPr algn="l">
              <a:lnSpc>
                <a:spcPct val="80000"/>
              </a:lnSpc>
            </a:pPr>
            <a:endParaRPr lang="ru-RU" altLang="ru-RU" sz="2000" b="1" dirty="0" smtClean="0">
              <a:solidFill>
                <a:srgbClr val="000099"/>
              </a:solidFill>
            </a:endParaRPr>
          </a:p>
        </p:txBody>
      </p:sp>
      <p:sp>
        <p:nvSpPr>
          <p:cNvPr id="8" name="Прямоугольник 1"/>
          <p:cNvSpPr>
            <a:spLocks noChangeArrowheads="1"/>
          </p:cNvSpPr>
          <p:nvPr/>
        </p:nvSpPr>
        <p:spPr bwMode="auto">
          <a:xfrm>
            <a:off x="546100" y="1588606"/>
            <a:ext cx="83470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solidFill>
                  <a:srgbClr val="000099"/>
                </a:solidFill>
              </a:rPr>
              <a:t>Приказ Министерства просвещения РФ от 2 сентября 2020 г. № 458 "Об утверждении Порядка приема на обучение по образовательным программам начального общего, основного общего и среднего общего образования"</a:t>
            </a:r>
            <a:endParaRPr lang="ru-RU" alt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  <a:defRPr/>
            </a:pPr>
            <a:r>
              <a:rPr lang="ru-RU" altLang="ru-RU" sz="2800" b="1" dirty="0" smtClean="0">
                <a:solidFill>
                  <a:srgbClr val="FFFFFF"/>
                </a:solidFill>
              </a:rPr>
              <a:t>Приказ о формировании 1-ых классов</a:t>
            </a:r>
            <a:endParaRPr lang="ru-RU" altLang="ru-RU" sz="2800" b="1" dirty="0">
              <a:solidFill>
                <a:srgbClr val="FFFFFF"/>
              </a:solidFill>
            </a:endParaRP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628800"/>
            <a:ext cx="82593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0099"/>
                </a:solidFill>
              </a:rPr>
              <a:t>Распределение детей по классам –это следующий этап после зачисления в 1 класс.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b="1" dirty="0" smtClean="0">
                <a:solidFill>
                  <a:srgbClr val="000099"/>
                </a:solidFill>
              </a:rPr>
              <a:t>Информацию об этом следует </a:t>
            </a:r>
            <a:r>
              <a:rPr lang="ru-RU" altLang="ru-RU" b="1" smtClean="0">
                <a:solidFill>
                  <a:srgbClr val="000099"/>
                </a:solidFill>
              </a:rPr>
              <a:t>ожидать дополнительно.</a:t>
            </a:r>
            <a:endParaRPr lang="ru-RU" altLang="ru-RU" b="1" dirty="0" smtClean="0">
              <a:solidFill>
                <a:srgbClr val="000099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ru-RU" altLang="ru-RU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0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409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4100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FFFFFF"/>
                </a:solidFill>
              </a:rPr>
              <a:t>Общие вопросы зачисления в 1 класс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646112" y="2159171"/>
            <a:ext cx="78835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План набора в 1 класс на </a:t>
            </a:r>
            <a:r>
              <a:rPr lang="ru-RU" altLang="ru-RU" sz="2400" dirty="0" smtClean="0">
                <a:solidFill>
                  <a:srgbClr val="000099"/>
                </a:solidFill>
              </a:rPr>
              <a:t>2025/26 </a:t>
            </a:r>
            <a:r>
              <a:rPr lang="ru-RU" altLang="ru-RU" sz="2400" dirty="0" err="1">
                <a:solidFill>
                  <a:srgbClr val="000099"/>
                </a:solidFill>
              </a:rPr>
              <a:t>уч</a:t>
            </a:r>
            <a:r>
              <a:rPr lang="ru-RU" altLang="ru-RU" sz="2400" dirty="0">
                <a:solidFill>
                  <a:srgbClr val="000099"/>
                </a:solidFill>
              </a:rPr>
              <a:t> год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Сроки подачи заявления на зачисление в 1 класс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Кто может быть зачислен в 1 класс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Кто пользуется льготами при зачислении в 1 класс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Кто может быть заявителем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Зачисление детей с ОВЗ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Документы для зачисления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400" dirty="0">
                <a:solidFill>
                  <a:srgbClr val="000099"/>
                </a:solidFill>
              </a:rPr>
              <a:t>Основания для отказа в приёме ребёнка в школу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123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5124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FFFFFF"/>
                </a:solidFill>
              </a:rPr>
              <a:t>План набора в 1 класс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914400" y="981075"/>
            <a:ext cx="7346950" cy="462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000099"/>
                </a:solidFill>
              </a:rPr>
              <a:t>В МБОУ «Гимназия №36» на </a:t>
            </a:r>
            <a:r>
              <a:rPr lang="ru-RU" altLang="ru-RU" sz="2800" dirty="0" smtClean="0">
                <a:solidFill>
                  <a:srgbClr val="000099"/>
                </a:solidFill>
              </a:rPr>
              <a:t>2025/26 </a:t>
            </a:r>
            <a:r>
              <a:rPr lang="ru-RU" altLang="ru-RU" sz="2800" dirty="0">
                <a:solidFill>
                  <a:srgbClr val="000099"/>
                </a:solidFill>
              </a:rPr>
              <a:t>учебный год планируется зачислить на обучение </a:t>
            </a:r>
            <a:r>
              <a:rPr lang="ru-RU" altLang="ru-RU" sz="2800" dirty="0" smtClean="0">
                <a:solidFill>
                  <a:srgbClr val="0000FF"/>
                </a:solidFill>
              </a:rPr>
              <a:t>140</a:t>
            </a:r>
            <a:r>
              <a:rPr lang="ru-RU" altLang="ru-RU" sz="2800" dirty="0" smtClean="0">
                <a:solidFill>
                  <a:srgbClr val="000099"/>
                </a:solidFill>
              </a:rPr>
              <a:t> </a:t>
            </a:r>
            <a:r>
              <a:rPr lang="ru-RU" altLang="ru-RU" sz="2800" dirty="0">
                <a:solidFill>
                  <a:srgbClr val="000099"/>
                </a:solidFill>
              </a:rPr>
              <a:t>первоклассников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7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>
              <a:solidFill>
                <a:srgbClr val="000000"/>
              </a:solidFill>
            </a:endParaRPr>
          </a:p>
        </p:txBody>
      </p:sp>
      <p:sp>
        <p:nvSpPr>
          <p:cNvPr id="6148" name="Rectangle 38"/>
          <p:cNvSpPr>
            <a:spLocks noChangeArrowheads="1"/>
          </p:cNvSpPr>
          <p:nvPr/>
        </p:nvSpPr>
        <p:spPr bwMode="auto">
          <a:xfrm>
            <a:off x="15875" y="-7938"/>
            <a:ext cx="9144000" cy="120808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FFFFFF"/>
                </a:solidFill>
              </a:rPr>
              <a:t>Сроки подачи заявления в 1 класс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1095375" y="98425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41288" y="1412875"/>
            <a:ext cx="8535987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2400" dirty="0">
                <a:solidFill>
                  <a:srgbClr val="000099"/>
                </a:solidFill>
              </a:rPr>
              <a:t>Прием заявлений на обучение в 1 класс для детей, </a:t>
            </a:r>
            <a:r>
              <a:rPr lang="ru-RU" altLang="ru-RU" sz="2400" b="1" dirty="0">
                <a:solidFill>
                  <a:srgbClr val="000099"/>
                </a:solidFill>
              </a:rPr>
              <a:t>проживающих на закрепленной территории</a:t>
            </a:r>
            <a:r>
              <a:rPr lang="ru-RU" altLang="ru-RU" sz="2400" dirty="0">
                <a:solidFill>
                  <a:srgbClr val="000099"/>
                </a:solidFill>
              </a:rPr>
              <a:t>, начинается </a:t>
            </a:r>
            <a:r>
              <a:rPr lang="ru-RU" altLang="ru-RU" sz="2400" b="1" dirty="0">
                <a:solidFill>
                  <a:srgbClr val="000099"/>
                </a:solidFill>
              </a:rPr>
              <a:t>1 апреля </a:t>
            </a:r>
            <a:r>
              <a:rPr lang="ru-RU" altLang="ru-RU" sz="2400" dirty="0">
                <a:solidFill>
                  <a:srgbClr val="000099"/>
                </a:solidFill>
              </a:rPr>
              <a:t>текущего года и завершается </a:t>
            </a:r>
            <a:r>
              <a:rPr lang="ru-RU" altLang="ru-RU" sz="2400" b="1" dirty="0">
                <a:solidFill>
                  <a:srgbClr val="000099"/>
                </a:solidFill>
              </a:rPr>
              <a:t>30 июня </a:t>
            </a:r>
            <a:r>
              <a:rPr lang="ru-RU" altLang="ru-RU" sz="2400" dirty="0">
                <a:solidFill>
                  <a:srgbClr val="000099"/>
                </a:solidFill>
              </a:rPr>
              <a:t>текущего года</a:t>
            </a:r>
            <a:r>
              <a:rPr lang="ru-RU" altLang="ru-RU" sz="24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ru-RU" altLang="ru-RU" sz="240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ru-RU" altLang="ru-RU" sz="24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ru-RU" altLang="ru-RU" sz="2400" dirty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ru-RU" altLang="ru-RU" sz="180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ru-RU" sz="2400" dirty="0">
                <a:solidFill>
                  <a:srgbClr val="000099"/>
                </a:solidFill>
              </a:rPr>
              <a:t>Для детей, </a:t>
            </a:r>
            <a:r>
              <a:rPr lang="ru-RU" altLang="ru-RU" sz="2400" b="1" dirty="0">
                <a:solidFill>
                  <a:srgbClr val="000099"/>
                </a:solidFill>
              </a:rPr>
              <a:t>не проживающих на закрепленной территории, </a:t>
            </a:r>
            <a:r>
              <a:rPr lang="ru-RU" altLang="ru-RU" sz="2400" dirty="0">
                <a:solidFill>
                  <a:srgbClr val="000099"/>
                </a:solidFill>
              </a:rPr>
              <a:t>прием заявлений о приеме на обучение в первый класс начинается </a:t>
            </a:r>
            <a:r>
              <a:rPr lang="ru-RU" altLang="ru-RU" sz="2400" b="1" dirty="0">
                <a:solidFill>
                  <a:srgbClr val="000099"/>
                </a:solidFill>
              </a:rPr>
              <a:t>6 июля </a:t>
            </a:r>
            <a:r>
              <a:rPr lang="ru-RU" altLang="ru-RU" sz="2400" dirty="0">
                <a:solidFill>
                  <a:srgbClr val="000099"/>
                </a:solidFill>
              </a:rPr>
              <a:t>текущего года до момента заполнения свободных мест, но не </a:t>
            </a:r>
            <a:r>
              <a:rPr lang="ru-RU" altLang="ru-RU" sz="2400" dirty="0" smtClean="0">
                <a:solidFill>
                  <a:srgbClr val="000099"/>
                </a:solidFill>
              </a:rPr>
              <a:t>позднее     </a:t>
            </a:r>
            <a:r>
              <a:rPr lang="ru-RU" altLang="ru-RU" sz="2400" b="1" dirty="0">
                <a:solidFill>
                  <a:srgbClr val="000099"/>
                </a:solidFill>
              </a:rPr>
              <a:t>5 сентября</a:t>
            </a:r>
            <a:r>
              <a:rPr lang="ru-RU" altLang="ru-RU" sz="2400" dirty="0">
                <a:solidFill>
                  <a:srgbClr val="000099"/>
                </a:solidFill>
              </a:rPr>
              <a:t> текущего года.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19672" y="2963405"/>
            <a:ext cx="4896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altLang="ru-RU" dirty="0" err="1">
                <a:solidFill>
                  <a:srgbClr val="000099"/>
                </a:solidFill>
              </a:rPr>
              <a:t>Микроучасток</a:t>
            </a:r>
            <a:r>
              <a:rPr lang="ru-RU" altLang="ru-RU" dirty="0">
                <a:solidFill>
                  <a:srgbClr val="000099"/>
                </a:solidFill>
              </a:rPr>
              <a:t> МБОУ «Гимназия №36» Московский микрорайон (все дома) и </a:t>
            </a:r>
            <a:r>
              <a:rPr lang="ru-RU" altLang="ru-RU" dirty="0" err="1">
                <a:solidFill>
                  <a:srgbClr val="000099"/>
                </a:solidFill>
              </a:rPr>
              <a:t>пр</a:t>
            </a:r>
            <a:r>
              <a:rPr lang="ru-RU" altLang="ru-RU" dirty="0">
                <a:solidFill>
                  <a:srgbClr val="000099"/>
                </a:solidFill>
              </a:rPr>
              <a:t> Строителей д. 33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576263" y="1028700"/>
            <a:ext cx="799147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400">
                <a:solidFill>
                  <a:srgbClr val="000099"/>
                </a:solidFill>
              </a:rPr>
              <a:t>6 </a:t>
            </a:r>
            <a:r>
              <a:rPr lang="ru-RU" altLang="ru-RU" sz="2400">
                <a:solidFill>
                  <a:srgbClr val="000099"/>
                </a:solidFill>
              </a:rPr>
              <a:t>лет</a:t>
            </a:r>
            <a:r>
              <a:rPr lang="en-US" altLang="ru-RU" sz="2400">
                <a:solidFill>
                  <a:srgbClr val="000099"/>
                </a:solidFill>
              </a:rPr>
              <a:t> 6 </a:t>
            </a:r>
            <a:r>
              <a:rPr lang="ru-RU" altLang="ru-RU" sz="2400">
                <a:solidFill>
                  <a:srgbClr val="000099"/>
                </a:solidFill>
              </a:rPr>
              <a:t>месяцев </a:t>
            </a:r>
            <a:r>
              <a:rPr lang="en-US" altLang="ru-RU" sz="2400">
                <a:solidFill>
                  <a:srgbClr val="000099"/>
                </a:solidFill>
              </a:rPr>
              <a:t>&lt; </a:t>
            </a:r>
            <a:r>
              <a:rPr lang="ru-RU" altLang="ru-RU" sz="2800" b="1">
                <a:solidFill>
                  <a:srgbClr val="000099"/>
                </a:solidFill>
              </a:rPr>
              <a:t>возраст ребёнка</a:t>
            </a:r>
            <a:r>
              <a:rPr lang="en-US" altLang="ru-RU" sz="2800" b="1">
                <a:solidFill>
                  <a:srgbClr val="000099"/>
                </a:solidFill>
              </a:rPr>
              <a:t> </a:t>
            </a:r>
            <a:r>
              <a:rPr lang="en-US" altLang="ru-RU" sz="2400">
                <a:solidFill>
                  <a:srgbClr val="000099"/>
                </a:solidFill>
              </a:rPr>
              <a:t>&lt;</a:t>
            </a:r>
            <a:r>
              <a:rPr lang="ru-RU" altLang="ru-RU" sz="2400">
                <a:solidFill>
                  <a:srgbClr val="000099"/>
                </a:solidFill>
              </a:rPr>
              <a:t> 8 лет</a:t>
            </a:r>
            <a:endParaRPr lang="ru-RU" altLang="ru-RU" sz="2000">
              <a:solidFill>
                <a:srgbClr val="000099"/>
              </a:solidFill>
            </a:endParaRPr>
          </a:p>
        </p:txBody>
      </p:sp>
      <p:sp>
        <p:nvSpPr>
          <p:cNvPr id="7171" name="Rectangle 38"/>
          <p:cNvSpPr>
            <a:spLocks noChangeArrowheads="1"/>
          </p:cNvSpPr>
          <p:nvPr/>
        </p:nvSpPr>
        <p:spPr bwMode="auto">
          <a:xfrm>
            <a:off x="-25400" y="15875"/>
            <a:ext cx="9144000" cy="112553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chemeClr val="bg1"/>
                </a:solidFill>
              </a:rPr>
              <a:t>Кто может быть зачислен в 1 класс</a:t>
            </a:r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971550" y="1158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4" name="TextBox 2"/>
          <p:cNvSpPr txBox="1">
            <a:spLocks noChangeArrowheads="1"/>
          </p:cNvSpPr>
          <p:nvPr/>
        </p:nvSpPr>
        <p:spPr bwMode="auto">
          <a:xfrm>
            <a:off x="576263" y="2888793"/>
            <a:ext cx="64440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600" dirty="0" smtClean="0">
                <a:solidFill>
                  <a:srgbClr val="000099"/>
                </a:solidFill>
              </a:rPr>
              <a:t>Оформить в поликлинике мед заключение об отсутствии у ребёнка противопоказаний по состоянию здоровья;</a:t>
            </a:r>
          </a:p>
          <a:p>
            <a:pPr marL="342900" indent="-3429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ru-RU" altLang="ru-RU" sz="1600" dirty="0" smtClean="0">
                <a:solidFill>
                  <a:srgbClr val="000099"/>
                </a:solidFill>
              </a:rPr>
              <a:t>Иметь копию </a:t>
            </a:r>
            <a:r>
              <a:rPr lang="ru-RU" altLang="ru-RU" sz="1600" dirty="0" err="1" smtClean="0">
                <a:solidFill>
                  <a:srgbClr val="000099"/>
                </a:solidFill>
              </a:rPr>
              <a:t>св-ва</a:t>
            </a:r>
            <a:r>
              <a:rPr lang="ru-RU" altLang="ru-RU" sz="1600" dirty="0" smtClean="0">
                <a:solidFill>
                  <a:srgbClr val="000099"/>
                </a:solidFill>
              </a:rPr>
              <a:t> о рождении ребёнка и паспорт заявителя.</a:t>
            </a:r>
            <a:endParaRPr lang="ru-RU" altLang="ru-RU" sz="1600" dirty="0">
              <a:solidFill>
                <a:srgbClr val="000099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3280742" y="2368523"/>
            <a:ext cx="652462" cy="382588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-17462" y="1774336"/>
            <a:ext cx="360045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dirty="0">
                <a:solidFill>
                  <a:srgbClr val="000099"/>
                </a:solidFill>
              </a:rPr>
              <a:t>Если ребёнок не достиг возраста</a:t>
            </a:r>
            <a:r>
              <a:rPr lang="en-US" altLang="ru-RU" dirty="0">
                <a:solidFill>
                  <a:srgbClr val="000099"/>
                </a:solidFill>
              </a:rPr>
              <a:t> 6 </a:t>
            </a:r>
            <a:r>
              <a:rPr lang="ru-RU" altLang="ru-RU" dirty="0">
                <a:solidFill>
                  <a:srgbClr val="000099"/>
                </a:solidFill>
              </a:rPr>
              <a:t>лет</a:t>
            </a:r>
            <a:r>
              <a:rPr lang="en-US" altLang="ru-RU" dirty="0">
                <a:solidFill>
                  <a:srgbClr val="000099"/>
                </a:solidFill>
              </a:rPr>
              <a:t> 6 </a:t>
            </a:r>
            <a:r>
              <a:rPr lang="ru-RU" altLang="ru-RU" dirty="0">
                <a:solidFill>
                  <a:srgbClr val="000099"/>
                </a:solidFill>
              </a:rPr>
              <a:t>месяцев или ему более 8 лет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7177" name="TextBox 14"/>
          <p:cNvSpPr txBox="1">
            <a:spLocks noChangeArrowheads="1"/>
          </p:cNvSpPr>
          <p:nvPr/>
        </p:nvSpPr>
        <p:spPr bwMode="auto">
          <a:xfrm>
            <a:off x="1314631" y="4054061"/>
            <a:ext cx="691316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solidFill>
                  <a:srgbClr val="000099"/>
                </a:solidFill>
              </a:rPr>
              <a:t>Подать заявление в </a:t>
            </a:r>
            <a:r>
              <a:rPr lang="ru-RU" altLang="ru-RU" sz="1600" dirty="0">
                <a:solidFill>
                  <a:srgbClr val="000099"/>
                </a:solidFill>
              </a:rPr>
              <a:t>управление образования Администрации города </a:t>
            </a:r>
            <a:r>
              <a:rPr lang="ru-RU" altLang="ru-RU" sz="1600" dirty="0" smtClean="0">
                <a:solidFill>
                  <a:srgbClr val="000099"/>
                </a:solidFill>
              </a:rPr>
              <a:t>Иванова на имя начальника управления (</a:t>
            </a:r>
            <a:r>
              <a:rPr lang="ru-RU" altLang="ru-RU" sz="1600" dirty="0" err="1" smtClean="0">
                <a:solidFill>
                  <a:srgbClr val="000099"/>
                </a:solidFill>
              </a:rPr>
              <a:t>пл</a:t>
            </a:r>
            <a:r>
              <a:rPr lang="ru-RU" altLang="ru-RU" sz="1600" dirty="0" smtClean="0">
                <a:solidFill>
                  <a:srgbClr val="000099"/>
                </a:solidFill>
              </a:rPr>
              <a:t> Революции, д.6, </a:t>
            </a:r>
            <a:r>
              <a:rPr lang="ru-RU" altLang="ru-RU" sz="1600" dirty="0" err="1" smtClean="0">
                <a:solidFill>
                  <a:srgbClr val="000099"/>
                </a:solidFill>
              </a:rPr>
              <a:t>каб</a:t>
            </a:r>
            <a:r>
              <a:rPr lang="ru-RU" altLang="ru-RU" sz="1600" dirty="0" smtClean="0">
                <a:solidFill>
                  <a:srgbClr val="000099"/>
                </a:solidFill>
              </a:rPr>
              <a:t> 907; понедельник с 9-12, 13-16 час, среда с 9 до 12 </a:t>
            </a:r>
            <a:r>
              <a:rPr lang="ru-RU" altLang="ru-RU" sz="1600" dirty="0">
                <a:solidFill>
                  <a:srgbClr val="000099"/>
                </a:solidFill>
              </a:rPr>
              <a:t>час) Тел.8(4932)329691 </a:t>
            </a:r>
            <a:endParaRPr lang="ru-RU" altLang="ru-RU" sz="16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solidFill>
                  <a:srgbClr val="000099"/>
                </a:solidFill>
              </a:rPr>
              <a:t>Форму заявления можно распечатать на сайте гимназии</a:t>
            </a:r>
            <a:endParaRPr lang="ru-RU" altLang="ru-RU" sz="1600" dirty="0">
              <a:solidFill>
                <a:srgbClr val="000099"/>
              </a:solidFill>
            </a:endParaRPr>
          </a:p>
        </p:txBody>
      </p:sp>
      <p:pic>
        <p:nvPicPr>
          <p:cNvPr id="7178" name="Picture 7" descr="плака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63" y="2200275"/>
            <a:ext cx="1446212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Стрелка вправо 16"/>
          <p:cNvSpPr/>
          <p:nvPr/>
        </p:nvSpPr>
        <p:spPr>
          <a:xfrm rot="5400000">
            <a:off x="6716092" y="3422802"/>
            <a:ext cx="652463" cy="382587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8241506" y="4939191"/>
            <a:ext cx="652463" cy="384175"/>
          </a:xfrm>
          <a:prstGeom prst="rightArrow">
            <a:avLst/>
          </a:prstGeom>
          <a:solidFill>
            <a:srgbClr val="6699FF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181" name="TextBox 18"/>
          <p:cNvSpPr txBox="1">
            <a:spLocks noChangeArrowheads="1"/>
          </p:cNvSpPr>
          <p:nvPr/>
        </p:nvSpPr>
        <p:spPr bwMode="auto">
          <a:xfrm>
            <a:off x="3582988" y="5286113"/>
            <a:ext cx="51292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rgbClr val="000099"/>
                </a:solidFill>
              </a:rPr>
              <a:t>Предоставить в школу </a:t>
            </a:r>
            <a:r>
              <a:rPr lang="ru-RU" altLang="ru-RU" sz="2000" dirty="0">
                <a:solidFill>
                  <a:srgbClr val="000099"/>
                </a:solidFill>
              </a:rPr>
              <a:t>выписку из Приказа управления образования Администрации города Иванова </a:t>
            </a:r>
          </a:p>
        </p:txBody>
      </p:sp>
    </p:spTree>
    <p:extLst>
      <p:ext uri="{BB962C8B-B14F-4D97-AF65-F5344CB8AC3E}">
        <p14:creationId xmlns:p14="http://schemas.microsoft.com/office/powerpoint/2010/main" val="199142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9219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/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9221" name="Rectangle 38"/>
          <p:cNvSpPr>
            <a:spLocks noChangeArrowheads="1"/>
          </p:cNvSpPr>
          <p:nvPr/>
        </p:nvSpPr>
        <p:spPr bwMode="auto">
          <a:xfrm>
            <a:off x="-25400" y="15875"/>
            <a:ext cx="9144000" cy="112553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</a:rPr>
              <a:t>В первоочередном порядке предоставляются места: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6636" y="1597301"/>
            <a:ext cx="8937625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rgbClr val="000099"/>
                </a:solidFill>
              </a:rPr>
              <a:t>детям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военнослужащих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сотрудников полиции, уголовно-исполнительной системы,  противопожарной службы, таможни.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4788" y="3077714"/>
            <a:ext cx="8939212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dirty="0">
                <a:solidFill>
                  <a:srgbClr val="000099"/>
                </a:solidFill>
              </a:rPr>
              <a:t>Льготами при зачислении в 1 класс </a:t>
            </a:r>
            <a:r>
              <a:rPr lang="ru-RU" b="1" dirty="0">
                <a:solidFill>
                  <a:srgbClr val="000099"/>
                </a:solidFill>
              </a:rPr>
              <a:t>не пользуются </a:t>
            </a:r>
            <a:r>
              <a:rPr lang="ru-RU" dirty="0">
                <a:solidFill>
                  <a:srgbClr val="000099"/>
                </a:solidFill>
              </a:rPr>
              <a:t>дети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военных пенсионеров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000099"/>
                </a:solidFill>
              </a:rPr>
              <a:t>сотрудников прокуратуры, следственного комитета.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6636" y="4439655"/>
            <a:ext cx="8353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99"/>
                </a:solidFill>
              </a:rPr>
              <a:t>П</a:t>
            </a:r>
            <a:r>
              <a:rPr lang="ru-RU" dirty="0" smtClean="0">
                <a:solidFill>
                  <a:srgbClr val="000099"/>
                </a:solidFill>
              </a:rPr>
              <a:t>раво </a:t>
            </a:r>
            <a:r>
              <a:rPr lang="ru-RU" dirty="0">
                <a:solidFill>
                  <a:srgbClr val="000099"/>
                </a:solidFill>
              </a:rPr>
              <a:t>преимущественного приема на обучение </a:t>
            </a:r>
            <a:r>
              <a:rPr lang="ru-RU" dirty="0" smtClean="0">
                <a:solidFill>
                  <a:srgbClr val="000099"/>
                </a:solidFill>
              </a:rPr>
              <a:t>у детей, чьи старшие братья и сёстры уже учатся в 36 гимназии, </a:t>
            </a:r>
            <a:r>
              <a:rPr lang="ru-RU" dirty="0" smtClean="0">
                <a:solidFill>
                  <a:srgbClr val="FF0000"/>
                </a:solidFill>
              </a:rPr>
              <a:t>при условии, что дети проживают на одной жилплощади</a:t>
            </a:r>
            <a:r>
              <a:rPr lang="ru-RU" dirty="0" smtClean="0">
                <a:solidFill>
                  <a:srgbClr val="000099"/>
                </a:solidFill>
              </a:rPr>
              <a:t> (</a:t>
            </a:r>
            <a:r>
              <a:rPr lang="ru-RU" b="1" dirty="0" smtClean="0">
                <a:solidFill>
                  <a:srgbClr val="000099"/>
                </a:solidFill>
              </a:rPr>
              <a:t>проживание </a:t>
            </a:r>
            <a:r>
              <a:rPr lang="ru-RU" b="1" dirty="0">
                <a:solidFill>
                  <a:srgbClr val="000099"/>
                </a:solidFill>
              </a:rPr>
              <a:t>по </a:t>
            </a:r>
            <a:r>
              <a:rPr lang="ru-RU" b="1" dirty="0" err="1" smtClean="0">
                <a:solidFill>
                  <a:srgbClr val="000099"/>
                </a:solidFill>
              </a:rPr>
              <a:t>микроучастку</a:t>
            </a:r>
            <a:r>
              <a:rPr lang="ru-RU" b="1" dirty="0" smtClean="0">
                <a:solidFill>
                  <a:srgbClr val="000099"/>
                </a:solidFill>
              </a:rPr>
              <a:t> необязательно)</a:t>
            </a:r>
            <a:r>
              <a:rPr lang="ru-RU" dirty="0" smtClean="0">
                <a:solidFill>
                  <a:srgbClr val="000099"/>
                </a:solidFill>
              </a:rPr>
              <a:t>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6636" y="5821167"/>
            <a:ext cx="8353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Заявки льготников в электронной очереди поднимаются наверх, в порядке их поступления.</a:t>
            </a:r>
            <a:endParaRPr lang="ru-RU" sz="2400" b="1" dirty="0">
              <a:solidFill>
                <a:srgbClr val="00009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116028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0099"/>
                </a:solidFill>
              </a:rPr>
              <a:t>с 1 апреля по 30 июня </a:t>
            </a:r>
            <a:r>
              <a:rPr lang="ru-RU" b="1" dirty="0" smtClean="0">
                <a:solidFill>
                  <a:srgbClr val="FF0000"/>
                </a:solidFill>
              </a:rPr>
              <a:t>проживающим по </a:t>
            </a:r>
            <a:r>
              <a:rPr lang="ru-RU" b="1" dirty="0" err="1" smtClean="0">
                <a:solidFill>
                  <a:srgbClr val="FF0000"/>
                </a:solidFill>
              </a:rPr>
              <a:t>микроучастку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8195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/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7" name="Rectangle 38"/>
          <p:cNvSpPr>
            <a:spLocks noChangeArrowheads="1"/>
          </p:cNvSpPr>
          <p:nvPr/>
        </p:nvSpPr>
        <p:spPr bwMode="auto">
          <a:xfrm>
            <a:off x="-25400" y="15875"/>
            <a:ext cx="9144000" cy="112553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</a:rPr>
              <a:t>В первоочередном порядке предоставляются места:</a:t>
            </a:r>
          </a:p>
        </p:txBody>
      </p:sp>
      <p:sp>
        <p:nvSpPr>
          <p:cNvPr id="8198" name="Прямоугольник 1"/>
          <p:cNvSpPr>
            <a:spLocks noChangeArrowheads="1"/>
          </p:cNvSpPr>
          <p:nvPr/>
        </p:nvSpPr>
        <p:spPr bwMode="auto">
          <a:xfrm>
            <a:off x="138113" y="1254125"/>
            <a:ext cx="89376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2000" dirty="0">
                <a:solidFill>
                  <a:srgbClr val="000099"/>
                </a:solidFill>
              </a:rPr>
              <a:t>в государственных и муниципальных общеобразовательных организациях детям, указанным в абзаце втором части 6 статьи 19 Федерального закона от 27 мая 1998 г. № 76-ФЗ </a:t>
            </a:r>
            <a:r>
              <a:rPr lang="ru-RU" altLang="ru-RU" sz="2000" b="1" dirty="0">
                <a:solidFill>
                  <a:srgbClr val="000099"/>
                </a:solidFill>
              </a:rPr>
              <a:t>"О статусе военнослужащих"</a:t>
            </a:r>
            <a:r>
              <a:rPr lang="ru-RU" altLang="ru-RU" sz="2000" dirty="0">
                <a:solidFill>
                  <a:srgbClr val="000099"/>
                </a:solidFill>
              </a:rPr>
              <a:t>, по месту жительства их семей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000" dirty="0">
                <a:solidFill>
                  <a:srgbClr val="000099"/>
                </a:solidFill>
              </a:rPr>
              <a:t>по месту жительства независимо от формы собственности детям, указанным в части 6 статьи 46 Федерального закона от 7 февраля 2011 г. № 3-ФЗ </a:t>
            </a:r>
            <a:r>
              <a:rPr lang="ru-RU" altLang="ru-RU" sz="2000" b="1" dirty="0">
                <a:solidFill>
                  <a:srgbClr val="000099"/>
                </a:solidFill>
              </a:rPr>
              <a:t>"О полиции", </a:t>
            </a:r>
            <a:r>
              <a:rPr lang="ru-RU" altLang="ru-RU" sz="2000" dirty="0">
                <a:solidFill>
                  <a:srgbClr val="000099"/>
                </a:solidFill>
              </a:rPr>
              <a:t>детям сотрудников органов внутренних дел, не являющихся сотрудниками полиции, и детям, указанным в части 14 статьи 3 Федерального закона от 30 декабря 2012 г. № 283-ФЗ "О социальных гарантиях сотрудникам некоторых федеральных органов исполнительной власти и внесении изменений в законодательные акты Российской Федерации»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000" b="1" dirty="0">
                <a:solidFill>
                  <a:srgbClr val="000099"/>
                </a:solidFill>
              </a:rPr>
              <a:t>Проживающие в одной семье и имеющие общее место жительства </a:t>
            </a:r>
            <a:r>
              <a:rPr lang="ru-RU" altLang="ru-RU" sz="2000" dirty="0">
                <a:solidFill>
                  <a:srgbClr val="000099"/>
                </a:solidFill>
              </a:rPr>
              <a:t>дети имеют право преимущественного приема на обучение по образовательным программам начального общего образования в государственные образовательные организации субъектов Российской Федерации и муниципальные образовательные организации, в которых обучаются их братья и (или) сестры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684213" y="1268413"/>
            <a:ext cx="79930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en-US" sz="32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0243" name="Text Box 20"/>
          <p:cNvSpPr txBox="1">
            <a:spLocks noChangeArrowheads="1"/>
          </p:cNvSpPr>
          <p:nvPr/>
        </p:nvSpPr>
        <p:spPr bwMode="auto">
          <a:xfrm>
            <a:off x="2339975" y="501332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ru-RU" sz="1800"/>
          </a:p>
        </p:txBody>
      </p:sp>
      <p:sp>
        <p:nvSpPr>
          <p:cNvPr id="231463" name="Rectangle 39"/>
          <p:cNvSpPr>
            <a:spLocks noChangeArrowheads="1"/>
          </p:cNvSpPr>
          <p:nvPr/>
        </p:nvSpPr>
        <p:spPr bwMode="auto">
          <a:xfrm>
            <a:off x="971550" y="0"/>
            <a:ext cx="792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0245" name="Rectangle 38"/>
          <p:cNvSpPr>
            <a:spLocks noChangeArrowheads="1"/>
          </p:cNvSpPr>
          <p:nvPr/>
        </p:nvSpPr>
        <p:spPr bwMode="auto">
          <a:xfrm>
            <a:off x="-25400" y="15875"/>
            <a:ext cx="9144000" cy="1125538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</a:rPr>
              <a:t>Зачисление детей с ОВЗ</a:t>
            </a:r>
          </a:p>
        </p:txBody>
      </p:sp>
      <p:sp>
        <p:nvSpPr>
          <p:cNvPr id="10246" name="Прямоугольник 1"/>
          <p:cNvSpPr>
            <a:spLocks noChangeArrowheads="1"/>
          </p:cNvSpPr>
          <p:nvPr/>
        </p:nvSpPr>
        <p:spPr bwMode="auto">
          <a:xfrm>
            <a:off x="250825" y="2051050"/>
            <a:ext cx="84264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0099"/>
                </a:solidFill>
              </a:rPr>
              <a:t>Дети с ограниченными возможностями здоровья принимаются на обучение </a:t>
            </a:r>
            <a:r>
              <a:rPr lang="ru-RU" altLang="ru-RU" sz="2400" b="1" i="1">
                <a:solidFill>
                  <a:srgbClr val="000099"/>
                </a:solidFill>
              </a:rPr>
              <a:t>по адаптированной образовательной программе </a:t>
            </a:r>
            <a:r>
              <a:rPr lang="ru-RU" altLang="ru-RU" sz="2400">
                <a:solidFill>
                  <a:srgbClr val="000099"/>
                </a:solidFill>
              </a:rPr>
              <a:t>начального общего образования только с согласия их родителей (законных представителей) и </a:t>
            </a:r>
            <a:r>
              <a:rPr lang="ru-RU" altLang="ru-RU" sz="2400" b="1" i="1">
                <a:solidFill>
                  <a:srgbClr val="000099"/>
                </a:solidFill>
              </a:rPr>
              <a:t>на основании рекомендаций психолого-медико-педагогической комиссии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5746</TotalTime>
  <Words>1292</Words>
  <Application>Microsoft Office PowerPoint</Application>
  <PresentationFormat>Экран (4:3)</PresentationFormat>
  <Paragraphs>170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Arial Narrow</vt:lpstr>
      <vt:lpstr>Wingdings</vt:lpstr>
      <vt:lpstr>Оформление по умолчанию</vt:lpstr>
      <vt:lpstr>Организация приема в 1 класс  МБОУ «Гимназия №36» г. Иванова  в 2025году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Смирнова</dc:creator>
  <cp:lastModifiedBy>User</cp:lastModifiedBy>
  <cp:revision>387</cp:revision>
  <cp:lastPrinted>2025-03-12T13:43:05Z</cp:lastPrinted>
  <dcterms:created xsi:type="dcterms:W3CDTF">2007-02-25T11:05:18Z</dcterms:created>
  <dcterms:modified xsi:type="dcterms:W3CDTF">2025-03-14T12:13:45Z</dcterms:modified>
</cp:coreProperties>
</file>